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77" r:id="rId12"/>
    <p:sldId id="278" r:id="rId13"/>
    <p:sldId id="279" r:id="rId14"/>
    <p:sldId id="280" r:id="rId15"/>
    <p:sldId id="270" r:id="rId16"/>
    <p:sldId id="275" r:id="rId17"/>
    <p:sldId id="269" r:id="rId18"/>
    <p:sldId id="271" r:id="rId19"/>
    <p:sldId id="272" r:id="rId20"/>
    <p:sldId id="273" r:id="rId21"/>
    <p:sldId id="274" r:id="rId22"/>
    <p:sldId id="276" r:id="rId2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2" autoAdjust="0"/>
    <p:restoredTop sz="94660"/>
  </p:normalViewPr>
  <p:slideViewPr>
    <p:cSldViewPr snapToGrid="0">
      <p:cViewPr varScale="1">
        <p:scale>
          <a:sx n="66" d="100"/>
          <a:sy n="66" d="100"/>
        </p:scale>
        <p:origin x="60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19.png>
</file>

<file path=ppt/media/image2.png>
</file>

<file path=ppt/media/image20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342FE-E00B-4FAF-8F73-F722060EB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978408"/>
            <a:ext cx="10506991" cy="2531555"/>
          </a:xfrm>
          <a:prstGeom prst="rect">
            <a:avLst/>
          </a:prstGeom>
        </p:spPr>
        <p:txBody>
          <a:bodyPr anchor="b"/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1CCE2-4461-473E-B23C-34C8CCF04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0506991" cy="227755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551A-CE2F-4E35-A714-B1F04D4B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C907-6594-4DFF-A32B-449C3BA9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76D75-E9DA-4660-AC52-51BA63FC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9116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999A10-4355-4A13-B008-196B21ABE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600" y="483576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6D448-AFEA-4483-B0E4-00284052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6234-4516-4303-8F60-A8127D89A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192" y="3103131"/>
            <a:ext cx="10506991" cy="30929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5D50-A474-462B-A807-DF186B1C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1DAF-2E2D-46ED-AA3E-3D2FE403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771-EB13-4EB5-A0A2-3968C6AB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B596B8-8230-4695-8D76-F06AFA81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3EBF93-5FD9-4F4E-8485-7B937145C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535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B4D06-C7C6-4949-8EB2-F03ED999A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041710" y="978408"/>
            <a:ext cx="2947881" cy="51247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21B9D-8C11-4176-AF22-89F972E2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632" y="978408"/>
            <a:ext cx="7256453" cy="51247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A9E1C-8E18-4A35-9BD8-427B1D14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16CDB-7BB6-4DD2-A626-6DA8E569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403B-439E-449F-83B1-799EEC23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925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3735-A77F-440D-9448-6AE7C204D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1579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6C6EE-D55E-454B-B28C-EC73D1DB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2905-6D2E-4319-9521-61452AB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7550-84E8-49D3-B419-6F5F327D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D2C6B-EA5D-4D97-BC84-6C860D53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283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B299E6-11CC-4181-86C3-528A13F1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22232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03473-0A64-4F9F-833B-8D64E390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9"/>
            <a:ext cx="10515600" cy="271676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73736-B424-40F2-B562-6DC10E5ED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171445"/>
            <a:ext cx="10515600" cy="1918205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8851-37C0-478D-B722-D76C817D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63E-66CE-4C18-91FA-D14AE052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6D3D-FD62-470C-BC3C-A03771A3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‹Nº›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FF0049-0231-4557-A707-569556F0C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3922232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7A0DB1-87C8-4BF4-B2A2-F9CA6ED05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29209-8A8F-48A7-8BA2-AFADA37CB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1368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66BE9C-AE7C-4C39-9694-C32D6939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483577"/>
            <a:ext cx="11147071" cy="243482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CC42C-303A-4BDF-990A-2B07967B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978408"/>
            <a:ext cx="1114707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5CEF-353E-4E14-83AD-ACADDC08D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260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5ECEF-9654-4AC1-BF77-7BC602BB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112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2FC8-BC06-407B-A82B-DA62B33A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5B701-4E1F-48AA-8A3C-ED5DD915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BCA31-8AC7-46F5-BCAB-41D54DF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A86D8-2A29-4A0E-AEA0-39B41C418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85E13E-918A-4D04-9E84-94148D7C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934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E892-D975-4DD6-8583-A14DDBE8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978407"/>
            <a:ext cx="11145039" cy="1339584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F7700-CECC-4881-BE5C-A13CD825B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632" y="2500921"/>
            <a:ext cx="5346222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4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50766-520A-44C5-943E-569222B74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3428999"/>
            <a:ext cx="5346222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F7E42-976A-4239-8006-D68538D4B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120" y="2500921"/>
            <a:ext cx="5372551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CA329-951F-4391-ADC5-7EA320B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120" y="3428999"/>
            <a:ext cx="5372551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C22A-DA46-460C-B865-D928C20A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2D647-42C5-4AB7-BB71-3A440657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632" y="6419088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B2B67-714C-46DA-85E5-598B4244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9591" y="-7190"/>
            <a:ext cx="640080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25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4B6724-AB30-4E7C-BE2B-ECD94FF1B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33311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4BAB-2678-4A19-A575-C47CAF14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591509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7C89E-0ABD-4FD2-924C-894345AD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026CE-9CC8-403B-88B1-184D1653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3D616-3C18-401B-A792-E75149FD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EC6F70-D800-4067-A36A-5BBFC8018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393331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B66CB6-8988-4FBA-8524-726765A5F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218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73F84-0C6B-4EF4-9405-C3898249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EC807-744E-4C5C-8B15-09AED3E5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BCB19-9F4B-474C-85C1-4A645A9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198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A88B0-DD6B-449B-AE32-D3192081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8"/>
            <a:ext cx="4287393" cy="2450592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22ED6-5B69-4B3B-BF96-3A75F2107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4464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04043-D45F-440A-A15D-2718A913E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72DC-7326-43E7-806C-B690C439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9A0F-B8C6-4AA6-A9C4-4A454F42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A616-A4F2-4FC5-88DE-B4E6BA54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678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773D-D007-4687-BA9C-9F229829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7"/>
            <a:ext cx="4287393" cy="2450593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3A75FC-78D2-4EF5-884F-11B7BACF7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44648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CE0BB-D335-4391-A23F-194C575C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701E1-B97B-4DA5-B9AD-07B7C124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9CF8-F42F-4618-9F26-8BFE5648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A2023-1ECA-4A96-BDC7-F7FA4368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418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7A535-3CAC-46BC-B2B2-3AE83EC3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21530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BDBD-59EC-46ED-BE79-6D37B531D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3306870"/>
            <a:ext cx="10506991" cy="2572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21F5C-FD3D-42C7-90F4-5ECE6FFCF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84632" y="1005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3/14/2022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63D50-6D0B-4963-97B9-A32AE6323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41908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B5E08-CAC3-4C87-B143-5F8956AE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9591" y="1005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1757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osephnicolay/Phys_Comp_II_group_2/tree/main/Clase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sephnicolay/Phys_Comp_II_group_2/tree/main/Clase" TargetMode="External"/><Relationship Id="rId2" Type="http://schemas.openxmlformats.org/officeDocument/2006/relationships/hyperlink" Target="https://github.com/Josephnicolay/Phys_Comp_II_group_2/tree/main/Clase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Vídeo 3" descr="Imagen en blanco y negro de la luna&#10;&#10;Descripción generada automáticamente con confianza baja">
            <a:extLst>
              <a:ext uri="{FF2B5EF4-FFF2-40B4-BE49-F238E27FC236}">
                <a16:creationId xmlns:a16="http://schemas.microsoft.com/office/drawing/2014/main" id="{03DA667E-C2FD-7A8F-AA58-DCD8119464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58"/>
          <a:stretch/>
        </p:blipFill>
        <p:spPr>
          <a:xfrm>
            <a:off x="1530" y="10"/>
            <a:ext cx="1218894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5AF81F1-D5AA-494C-8505-C343E2BDFF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199" y="1122363"/>
            <a:ext cx="11299372" cy="2387600"/>
          </a:xfrm>
        </p:spPr>
        <p:txBody>
          <a:bodyPr>
            <a:normAutofit fontScale="90000"/>
          </a:bodyPr>
          <a:lstStyle/>
          <a:p>
            <a:r>
              <a:rPr lang="es-CO" dirty="0">
                <a:solidFill>
                  <a:srgbClr val="FFFFFF"/>
                </a:solidFill>
              </a:rPr>
              <a:t>Método de </a:t>
            </a:r>
            <a:r>
              <a:rPr lang="es-CO" dirty="0" err="1">
                <a:solidFill>
                  <a:srgbClr val="FFFFFF"/>
                </a:solidFill>
              </a:rPr>
              <a:t>Shooting</a:t>
            </a:r>
            <a:r>
              <a:rPr lang="es-CO" dirty="0">
                <a:solidFill>
                  <a:srgbClr val="FFFFFF"/>
                </a:solidFill>
              </a:rPr>
              <a:t> para resolver ecuaciones diferenciales.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4A4188-0ACB-4BE3-9B56-3938B48AE9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3602038"/>
            <a:ext cx="5638801" cy="1655762"/>
          </a:xfrm>
        </p:spPr>
        <p:txBody>
          <a:bodyPr>
            <a:normAutofit/>
          </a:bodyPr>
          <a:lstStyle/>
          <a:p>
            <a:r>
              <a:rPr lang="es-CO" dirty="0">
                <a:solidFill>
                  <a:srgbClr val="FFFFFF"/>
                </a:solidFill>
              </a:rPr>
              <a:t>Joseph </a:t>
            </a:r>
            <a:r>
              <a:rPr lang="es-CO" dirty="0" err="1">
                <a:solidFill>
                  <a:srgbClr val="FFFFFF"/>
                </a:solidFill>
              </a:rPr>
              <a:t>Nicolay</a:t>
            </a:r>
            <a:r>
              <a:rPr lang="es-CO" dirty="0">
                <a:solidFill>
                  <a:srgbClr val="FFFFFF"/>
                </a:solidFill>
              </a:rPr>
              <a:t> Ruiz.</a:t>
            </a:r>
          </a:p>
          <a:p>
            <a:r>
              <a:rPr lang="es-CO" dirty="0">
                <a:solidFill>
                  <a:srgbClr val="FFFFFF"/>
                </a:solidFill>
              </a:rPr>
              <a:t>Cristian Gutiérrez.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46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A26BCDF3-1C4B-4D20-8F97-441962C615E0}"/>
                  </a:ext>
                </a:extLst>
              </p:cNvPr>
              <p:cNvSpPr txBox="1"/>
              <p:nvPr/>
            </p:nvSpPr>
            <p:spPr>
              <a:xfrm>
                <a:off x="3579415" y="504966"/>
                <a:ext cx="503316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CO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CO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s-CO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s-CO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sz="2800" dirty="0"/>
                  <a:t>es tal que</a:t>
                </a:r>
                <a:r>
                  <a:rPr lang="es-CO" sz="2800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sz="2800" b="0" i="1" smtClean="0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sz="2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s-CO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CO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CO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s-CO" sz="2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s-CO" sz="2800" b="0" i="1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s-C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s-C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es-CO" sz="2800" dirty="0"/>
              </a:p>
            </p:txBody>
          </p:sp>
        </mc:Choice>
        <mc:Fallback xmlns="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A26BCDF3-1C4B-4D20-8F97-441962C615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9415" y="504966"/>
                <a:ext cx="5033169" cy="523220"/>
              </a:xfrm>
              <a:prstGeom prst="rect">
                <a:avLst/>
              </a:prstGeom>
              <a:blipFill>
                <a:blip r:embed="rId2"/>
                <a:stretch>
                  <a:fillRect t="-13953" b="-30233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96A1ACC3-4DA0-4689-8C12-1946D5A4FDA4}"/>
              </a:ext>
            </a:extLst>
          </p:cNvPr>
          <p:cNvCxnSpPr/>
          <p:nvPr/>
        </p:nvCxnSpPr>
        <p:spPr>
          <a:xfrm>
            <a:off x="5964072" y="1173708"/>
            <a:ext cx="0" cy="489954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F1B47B51-B7D5-4FD7-889D-FA338C7BD152}"/>
              </a:ext>
            </a:extLst>
          </p:cNvPr>
          <p:cNvSpPr txBox="1"/>
          <p:nvPr/>
        </p:nvSpPr>
        <p:spPr>
          <a:xfrm>
            <a:off x="1473959" y="1173708"/>
            <a:ext cx="3097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/>
              <a:t>Método de la Secante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3E24E32-28D5-4598-8DBA-DB272E7B2037}"/>
              </a:ext>
            </a:extLst>
          </p:cNvPr>
          <p:cNvSpPr txBox="1"/>
          <p:nvPr/>
        </p:nvSpPr>
        <p:spPr>
          <a:xfrm>
            <a:off x="7356607" y="1173708"/>
            <a:ext cx="40994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/>
              <a:t>Método de Newton-Raphson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EEC87D15-7C04-4A64-A324-5FEBE8236287}"/>
                  </a:ext>
                </a:extLst>
              </p:cNvPr>
              <p:cNvSpPr txBox="1"/>
              <p:nvPr/>
            </p:nvSpPr>
            <p:spPr>
              <a:xfrm>
                <a:off x="169915" y="2553632"/>
                <a:ext cx="5705665" cy="8753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["/>
                              <m:endChr m:val="]"/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d>
                                <m:dPr>
                                  <m:ctrlP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s-CO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CO" sz="24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s-CO" sz="24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s-CO" sz="2400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sub>
                          </m:s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d>
                            <m:d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sub>
                          </m:s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s-CO" sz="2400" dirty="0"/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EEC87D15-7C04-4A64-A324-5FEBE82362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915" y="2553632"/>
                <a:ext cx="5705665" cy="87536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The Secant Method - File Exchange - MATLAB Central">
            <a:extLst>
              <a:ext uri="{FF2B5EF4-FFF2-40B4-BE49-F238E27FC236}">
                <a16:creationId xmlns:a16="http://schemas.microsoft.com/office/drawing/2014/main" id="{C79D0E98-5474-454E-926F-F37869A1D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811" y="3429000"/>
            <a:ext cx="3882856" cy="274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9B86C2A2-6E3B-47AC-B286-DDF4EA38BAFB}"/>
                  </a:ext>
                </a:extLst>
              </p:cNvPr>
              <p:cNvSpPr txBox="1"/>
              <p:nvPr/>
            </p:nvSpPr>
            <p:spPr>
              <a:xfrm>
                <a:off x="169915" y="1861312"/>
                <a:ext cx="200753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2400" dirty="0"/>
                  <a:t>Dados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s-CO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CO" sz="24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sz="24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s-CO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s-CO" sz="2400" dirty="0"/>
                  <a:t>:</a:t>
                </a:r>
              </a:p>
            </p:txBody>
          </p:sp>
        </mc:Choice>
        <mc:Fallback xmlns="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9B86C2A2-6E3B-47AC-B286-DDF4EA38BA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915" y="1861312"/>
                <a:ext cx="2007537" cy="461665"/>
              </a:xfrm>
              <a:prstGeom prst="rect">
                <a:avLst/>
              </a:prstGeom>
              <a:blipFill>
                <a:blip r:embed="rId5"/>
                <a:stretch>
                  <a:fillRect l="-4863" t="-11842" r="-3647" b="-2763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0191BE29-B296-4DCE-A1AD-0A7003B03ADB}"/>
                  </a:ext>
                </a:extLst>
              </p:cNvPr>
              <p:cNvSpPr txBox="1"/>
              <p:nvPr/>
            </p:nvSpPr>
            <p:spPr>
              <a:xfrm>
                <a:off x="7110797" y="2555133"/>
                <a:ext cx="3911392" cy="11197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d>
                            <m:d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 − 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num>
                        <m:den>
                          <m:f>
                            <m:f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𝑑𝑦</m:t>
                              </m:r>
                            </m:num>
                            <m:den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s-CO" sz="2400" dirty="0"/>
              </a:p>
            </p:txBody>
          </p:sp>
        </mc:Choice>
        <mc:Fallback xmlns="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0191BE29-B296-4DCE-A1AD-0A7003B03A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0797" y="2555133"/>
                <a:ext cx="3911392" cy="111979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60B8526A-0B6B-4E36-8271-5B763B34635E}"/>
                  </a:ext>
                </a:extLst>
              </p:cNvPr>
              <p:cNvSpPr txBox="1"/>
              <p:nvPr/>
            </p:nvSpPr>
            <p:spPr>
              <a:xfrm>
                <a:off x="6352838" y="1861311"/>
                <a:ext cx="13070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2400" dirty="0"/>
                  <a:t>Dado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CO" sz="2400" dirty="0"/>
                  <a:t>:</a:t>
                </a:r>
              </a:p>
            </p:txBody>
          </p:sp>
        </mc:Choice>
        <mc:Fallback xmlns="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60B8526A-0B6B-4E36-8271-5B763B3463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2838" y="1861311"/>
                <a:ext cx="1307024" cy="461665"/>
              </a:xfrm>
              <a:prstGeom prst="rect">
                <a:avLst/>
              </a:prstGeom>
              <a:blipFill>
                <a:blip r:embed="rId7"/>
                <a:stretch>
                  <a:fillRect l="-6977" t="-11842" r="-6047" b="-2763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magen 9">
            <a:extLst>
              <a:ext uri="{FF2B5EF4-FFF2-40B4-BE49-F238E27FC236}">
                <a16:creationId xmlns:a16="http://schemas.microsoft.com/office/drawing/2014/main" id="{3D7063DF-0C3A-4BF8-8544-C3B69C73FA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9334" y="3760283"/>
            <a:ext cx="2619905" cy="2312971"/>
          </a:xfrm>
          <a:prstGeom prst="rect">
            <a:avLst/>
          </a:prstGeom>
        </p:spPr>
      </p:pic>
      <p:sp>
        <p:nvSpPr>
          <p:cNvPr id="3" name="Círculo: vacío 2">
            <a:extLst>
              <a:ext uri="{FF2B5EF4-FFF2-40B4-BE49-F238E27FC236}">
                <a16:creationId xmlns:a16="http://schemas.microsoft.com/office/drawing/2014/main" id="{7D621B64-AD50-4A7E-8BBD-883ED4ABF0A2}"/>
              </a:ext>
            </a:extLst>
          </p:cNvPr>
          <p:cNvSpPr/>
          <p:nvPr/>
        </p:nvSpPr>
        <p:spPr>
          <a:xfrm>
            <a:off x="9066493" y="2965843"/>
            <a:ext cx="1765683" cy="804294"/>
          </a:xfrm>
          <a:prstGeom prst="donut">
            <a:avLst>
              <a:gd name="adj" fmla="val 3943"/>
            </a:avLst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4" name="Círculo: vacío 13">
            <a:extLst>
              <a:ext uri="{FF2B5EF4-FFF2-40B4-BE49-F238E27FC236}">
                <a16:creationId xmlns:a16="http://schemas.microsoft.com/office/drawing/2014/main" id="{6830B60E-6770-4062-8031-2248EB795891}"/>
              </a:ext>
            </a:extLst>
          </p:cNvPr>
          <p:cNvSpPr/>
          <p:nvPr/>
        </p:nvSpPr>
        <p:spPr>
          <a:xfrm>
            <a:off x="800534" y="1706447"/>
            <a:ext cx="1765683" cy="804294"/>
          </a:xfrm>
          <a:prstGeom prst="donut">
            <a:avLst>
              <a:gd name="adj" fmla="val 3943"/>
            </a:avLst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088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Marcador de contenido 2">
                <a:extLst>
                  <a:ext uri="{FF2B5EF4-FFF2-40B4-BE49-F238E27FC236}">
                    <a16:creationId xmlns:a16="http://schemas.microsoft.com/office/drawing/2014/main" id="{5336BDEA-10C6-4911-9892-246E4692192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6229" y="595083"/>
                <a:ext cx="7627258" cy="1233716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),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′(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</a:t>
                </a:r>
              </a:p>
              <a:p>
                <a:r>
                  <a:rPr lang="es-CO" dirty="0">
                    <a:ea typeface="Cambria Math" panose="02040503050406030204" pitchFamily="18" charset="0"/>
                  </a:rPr>
                  <a:t>y bajo las </a:t>
                </a:r>
                <a:r>
                  <a:rPr lang="es-CO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iniciales</a:t>
                </a:r>
                <a14:m>
                  <m:oMath xmlns:m="http://schemas.openxmlformats.org/officeDocument/2006/math">
                    <m:r>
                      <a:rPr lang="es-CO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s-CO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2" name="Marcador de contenido 2">
                <a:extLst>
                  <a:ext uri="{FF2B5EF4-FFF2-40B4-BE49-F238E27FC236}">
                    <a16:creationId xmlns:a16="http://schemas.microsoft.com/office/drawing/2014/main" id="{5336BDEA-10C6-4911-9892-246E469219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229" y="595083"/>
                <a:ext cx="7627258" cy="1233716"/>
              </a:xfrm>
              <a:prstGeom prst="rect">
                <a:avLst/>
              </a:prstGeom>
              <a:blipFill>
                <a:blip r:embed="rId2"/>
                <a:stretch>
                  <a:fillRect l="-1279" t="-4455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7985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Marcador de contenido 2">
                <a:extLst>
                  <a:ext uri="{FF2B5EF4-FFF2-40B4-BE49-F238E27FC236}">
                    <a16:creationId xmlns:a16="http://schemas.microsoft.com/office/drawing/2014/main" id="{5336BDEA-10C6-4911-9892-246E4692192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6229" y="595083"/>
                <a:ext cx="7627258" cy="1233716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),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′(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</a:t>
                </a:r>
              </a:p>
              <a:p>
                <a:r>
                  <a:rPr lang="es-CO" dirty="0">
                    <a:ea typeface="Cambria Math" panose="02040503050406030204" pitchFamily="18" charset="0"/>
                  </a:rPr>
                  <a:t>y bajo las </a:t>
                </a:r>
                <a:r>
                  <a:rPr lang="es-CO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iniciales</a:t>
                </a:r>
                <a14:m>
                  <m:oMath xmlns:m="http://schemas.openxmlformats.org/officeDocument/2006/math">
                    <m:r>
                      <a:rPr lang="es-CO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s-CO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2" name="Marcador de contenido 2">
                <a:extLst>
                  <a:ext uri="{FF2B5EF4-FFF2-40B4-BE49-F238E27FC236}">
                    <a16:creationId xmlns:a16="http://schemas.microsoft.com/office/drawing/2014/main" id="{5336BDEA-10C6-4911-9892-246E469219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229" y="595083"/>
                <a:ext cx="7627258" cy="1233716"/>
              </a:xfrm>
              <a:prstGeom prst="rect">
                <a:avLst/>
              </a:prstGeom>
              <a:blipFill>
                <a:blip r:embed="rId2"/>
                <a:stretch>
                  <a:fillRect l="-1279" t="-4455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C1C971C-D109-45C0-BE9E-D2FA6A9A4DE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6228" y="1981197"/>
                <a:ext cx="10878457" cy="2010232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f>
                      <m:f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′′</m:t>
                            </m:r>
                          </m:sup>
                        </m:sSup>
                      </m:num>
                      <m:den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den>
                    </m:f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  <m:d>
                          <m:d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CO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s-CO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d>
                          <m:d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f>
                      <m:f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0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s-CO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den>
                    </m:f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′(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))</m:t>
                    </m:r>
                    <m:f>
                      <m:fPr>
                        <m:ctrlPr>
                          <a:rPr lang="es-CO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num>
                      <m:den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CO" dirty="0"/>
                  <a:t> </a:t>
                </a:r>
              </a:p>
              <a:p>
                <a:r>
                  <a:rPr lang="es-CO" dirty="0"/>
                  <a:t>Y las condiciones se traducen a 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s-CO" dirty="0"/>
                  <a:t> 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CO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num>
                      <m:den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s-CO" dirty="0"/>
                  <a:t> 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C1C971C-D109-45C0-BE9E-D2FA6A9A4D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228" y="1981197"/>
                <a:ext cx="10878457" cy="2010232"/>
              </a:xfrm>
              <a:prstGeom prst="rect">
                <a:avLst/>
              </a:prstGeom>
              <a:blipFill>
                <a:blip r:embed="rId3"/>
                <a:stretch>
                  <a:fillRect l="-897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3621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Marcador de contenido 2">
                <a:extLst>
                  <a:ext uri="{FF2B5EF4-FFF2-40B4-BE49-F238E27FC236}">
                    <a16:creationId xmlns:a16="http://schemas.microsoft.com/office/drawing/2014/main" id="{5336BDEA-10C6-4911-9892-246E4692192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6229" y="595083"/>
                <a:ext cx="7627258" cy="1233716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),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′(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</a:t>
                </a:r>
              </a:p>
              <a:p>
                <a:r>
                  <a:rPr lang="es-CO" dirty="0">
                    <a:ea typeface="Cambria Math" panose="02040503050406030204" pitchFamily="18" charset="0"/>
                  </a:rPr>
                  <a:t>y bajo las </a:t>
                </a:r>
                <a:r>
                  <a:rPr lang="es-CO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iniciales</a:t>
                </a:r>
                <a14:m>
                  <m:oMath xmlns:m="http://schemas.openxmlformats.org/officeDocument/2006/math">
                    <m:r>
                      <a:rPr lang="es-CO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s-CO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2" name="Marcador de contenido 2">
                <a:extLst>
                  <a:ext uri="{FF2B5EF4-FFF2-40B4-BE49-F238E27FC236}">
                    <a16:creationId xmlns:a16="http://schemas.microsoft.com/office/drawing/2014/main" id="{5336BDEA-10C6-4911-9892-246E469219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229" y="595083"/>
                <a:ext cx="7627258" cy="1233716"/>
              </a:xfrm>
              <a:prstGeom prst="rect">
                <a:avLst/>
              </a:prstGeom>
              <a:blipFill>
                <a:blip r:embed="rId2"/>
                <a:stretch>
                  <a:fillRect l="-1279" t="-4455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C1C971C-D109-45C0-BE9E-D2FA6A9A4DE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6227" y="2423883"/>
                <a:ext cx="10878457" cy="2010232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f>
                      <m:f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′′</m:t>
                            </m:r>
                          </m:sup>
                        </m:sSup>
                      </m:num>
                      <m:den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den>
                    </m:f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  <m:d>
                          <m:d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CO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s-CO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d>
                          <m:d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f>
                      <m:f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0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s-CO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den>
                    </m:f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′(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))</m:t>
                    </m:r>
                    <m:f>
                      <m:fPr>
                        <m:ctrlPr>
                          <a:rPr lang="es-CO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num>
                      <m:den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CO" dirty="0"/>
                  <a:t> </a:t>
                </a:r>
              </a:p>
              <a:p>
                <a:r>
                  <a:rPr lang="es-CO" dirty="0"/>
                  <a:t>Y las condiciones se traducen a 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s-CO" dirty="0"/>
                  <a:t> 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CO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num>
                      <m:den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s-CO" dirty="0"/>
                  <a:t> 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C1C971C-D109-45C0-BE9E-D2FA6A9A4D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227" y="2423883"/>
                <a:ext cx="10878457" cy="2010232"/>
              </a:xfrm>
              <a:prstGeom prst="rect">
                <a:avLst/>
              </a:prstGeom>
              <a:blipFill>
                <a:blip r:embed="rId3"/>
                <a:stretch>
                  <a:fillRect l="-897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Marcador de contenido 2">
                <a:extLst>
                  <a:ext uri="{FF2B5EF4-FFF2-40B4-BE49-F238E27FC236}">
                    <a16:creationId xmlns:a16="http://schemas.microsoft.com/office/drawing/2014/main" id="{9E767E84-0A1F-4BFD-9D5C-5CEBC1086FA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6771" y="4905830"/>
                <a:ext cx="10878457" cy="1357087"/>
              </a:xfrm>
              <a:prstGeom prst="rect">
                <a:avLst/>
              </a:prstGeom>
              <a:ln w="57150">
                <a:solidFill>
                  <a:srgbClr val="C00000"/>
                </a:solidFill>
              </a:ln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′′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den>
                    </m:f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  <m:d>
                          <m:d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CO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s-CO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d>
                          <m:d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</a:rPr>
                      <m:t>𝑧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0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s-CO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den>
                    </m:f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′(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))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CO" dirty="0"/>
                  <a:t> </a:t>
                </a:r>
              </a:p>
              <a:p>
                <a:pPr algn="ctr"/>
                <a:r>
                  <a:rPr lang="es-CO" dirty="0"/>
                  <a:t> </a:t>
                </a:r>
                <a14:m>
                  <m:oMath xmlns:m="http://schemas.openxmlformats.org/officeDocument/2006/math">
                    <m:r>
                      <a:rPr lang="es-CO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𝑧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s-CO" dirty="0"/>
                  <a:t>  y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CO" b="0" i="0" smtClean="0">
                        <a:latin typeface="Cambria Math" panose="02040503050406030204" pitchFamily="18" charset="0"/>
                      </a:rPr>
                      <m:t>z</m:t>
                    </m:r>
                    <m:r>
                      <a:rPr lang="es-CO" b="0" i="0" smtClean="0">
                        <a:latin typeface="Cambria Math" panose="02040503050406030204" pitchFamily="18" charset="0"/>
                      </a:rPr>
                      <m:t>′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s-CO" dirty="0"/>
                  <a:t> </a:t>
                </a:r>
              </a:p>
            </p:txBody>
          </p:sp>
        </mc:Choice>
        <mc:Fallback xmlns="">
          <p:sp>
            <p:nvSpPr>
              <p:cNvPr id="4" name="Marcador de contenido 2">
                <a:extLst>
                  <a:ext uri="{FF2B5EF4-FFF2-40B4-BE49-F238E27FC236}">
                    <a16:creationId xmlns:a16="http://schemas.microsoft.com/office/drawing/2014/main" id="{9E767E84-0A1F-4BFD-9D5C-5CEBC1086F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771" y="4905830"/>
                <a:ext cx="10878457" cy="13570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57150"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98161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CDFF03-CA9C-4FC6-98F3-C22F583A9132}"/>
              </a:ext>
            </a:extLst>
          </p:cNvPr>
          <p:cNvSpPr txBox="1">
            <a:spLocks/>
          </p:cNvSpPr>
          <p:nvPr/>
        </p:nvSpPr>
        <p:spPr>
          <a:xfrm>
            <a:off x="497115" y="343492"/>
            <a:ext cx="10634472" cy="1024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En Resumen.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D03C723D-1E53-4D4B-B163-7B1EBB8E97A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04351" y="2911895"/>
                <a:ext cx="7620000" cy="582959"/>
              </a:xfrm>
              <a:prstGeom prst="rect">
                <a:avLst/>
              </a:prstGeom>
              <a:ln w="38100">
                <a:solidFill>
                  <a:srgbClr val="C00000"/>
                </a:solidFill>
              </a:ln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s-CO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D03C723D-1E53-4D4B-B163-7B1EBB8E97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4351" y="2911895"/>
                <a:ext cx="7620000" cy="582959"/>
              </a:xfrm>
              <a:prstGeom prst="rect">
                <a:avLst/>
              </a:prstGeom>
              <a:blipFill>
                <a:blip r:embed="rId2"/>
                <a:stretch>
                  <a:fillRect t="-5941"/>
                </a:stretch>
              </a:blipFill>
              <a:ln w="38100"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Marcador de contenido 2">
                <a:extLst>
                  <a:ext uri="{FF2B5EF4-FFF2-40B4-BE49-F238E27FC236}">
                    <a16:creationId xmlns:a16="http://schemas.microsoft.com/office/drawing/2014/main" id="{1B7BD7B0-F463-457D-BD37-02EEA7F9E5E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6770" y="4882751"/>
                <a:ext cx="10878457" cy="1357087"/>
              </a:xfrm>
              <a:prstGeom prst="rect">
                <a:avLst/>
              </a:prstGeom>
              <a:ln w="38100">
                <a:solidFill>
                  <a:srgbClr val="C00000"/>
                </a:solidFill>
              </a:ln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′′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den>
                    </m:f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  <m:d>
                          <m:d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CO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s-CO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d>
                          <m:dPr>
                            <m:ctrlPr>
                              <a:rPr lang="es-CO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s-CO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</a:rPr>
                      <m:t>𝑧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0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s-CO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s-CO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s-CO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den>
                    </m:f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′(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))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CO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CO" dirty="0"/>
                  <a:t> </a:t>
                </a:r>
              </a:p>
              <a:p>
                <a:pPr algn="ctr"/>
                <a:r>
                  <a:rPr lang="es-CO" dirty="0"/>
                  <a:t> </a:t>
                </a:r>
                <a14:m>
                  <m:oMath xmlns:m="http://schemas.openxmlformats.org/officeDocument/2006/math">
                    <m:r>
                      <a:rPr lang="es-CO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𝑧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s-CO" dirty="0"/>
                  <a:t>  y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CO" b="0" i="0" smtClean="0">
                        <a:latin typeface="Cambria Math" panose="02040503050406030204" pitchFamily="18" charset="0"/>
                      </a:rPr>
                      <m:t>z</m:t>
                    </m:r>
                    <m:r>
                      <a:rPr lang="es-CO" b="0" i="0" smtClean="0">
                        <a:latin typeface="Cambria Math" panose="02040503050406030204" pitchFamily="18" charset="0"/>
                      </a:rPr>
                      <m:t>′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s-CO" dirty="0"/>
                  <a:t> </a:t>
                </a:r>
              </a:p>
            </p:txBody>
          </p:sp>
        </mc:Choice>
        <mc:Fallback xmlns="">
          <p:sp>
            <p:nvSpPr>
              <p:cNvPr id="4" name="Marcador de contenido 2">
                <a:extLst>
                  <a:ext uri="{FF2B5EF4-FFF2-40B4-BE49-F238E27FC236}">
                    <a16:creationId xmlns:a16="http://schemas.microsoft.com/office/drawing/2014/main" id="{1B7BD7B0-F463-457D-BD37-02EEA7F9E5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770" y="4882751"/>
                <a:ext cx="10878457" cy="13570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38100"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B6DFAF35-6AA7-4948-B220-C866FA4C3AEE}"/>
                  </a:ext>
                </a:extLst>
              </p:cNvPr>
              <p:cNvSpPr txBox="1"/>
              <p:nvPr/>
            </p:nvSpPr>
            <p:spPr>
              <a:xfrm>
                <a:off x="4140302" y="3775472"/>
                <a:ext cx="3911392" cy="874598"/>
              </a:xfrm>
              <a:prstGeom prst="rect">
                <a:avLst/>
              </a:prstGeom>
              <a:noFill/>
              <a:ln w="38100">
                <a:solidFill>
                  <a:schemeClr val="accent5">
                    <a:lumMod val="75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d>
                            <m:d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 − 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num>
                        <m:den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s-CO" sz="2400" dirty="0"/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B6DFAF35-6AA7-4948-B220-C866FA4C3A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0302" y="3775472"/>
                <a:ext cx="3911392" cy="8745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38100">
                <a:solidFill>
                  <a:schemeClr val="accent5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Marcador de contenido 2">
                <a:extLst>
                  <a:ext uri="{FF2B5EF4-FFF2-40B4-BE49-F238E27FC236}">
                    <a16:creationId xmlns:a16="http://schemas.microsoft.com/office/drawing/2014/main" id="{31082313-39AF-42EE-A88F-CD8809F6E1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95064" y="1380820"/>
                <a:ext cx="7438574" cy="582959"/>
              </a:xfrm>
              <a:prstGeom prst="rect">
                <a:avLst/>
              </a:prstGeom>
              <a:ln w="38100">
                <a:solidFill>
                  <a:schemeClr val="accent6">
                    <a:lumMod val="75000"/>
                  </a:schemeClr>
                </a:solidFill>
              </a:ln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s-CO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6" name="Marcador de contenido 2">
                <a:extLst>
                  <a:ext uri="{FF2B5EF4-FFF2-40B4-BE49-F238E27FC236}">
                    <a16:creationId xmlns:a16="http://schemas.microsoft.com/office/drawing/2014/main" id="{31082313-39AF-42EE-A88F-CD8809F6E1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5064" y="1380820"/>
                <a:ext cx="7438574" cy="582959"/>
              </a:xfrm>
              <a:prstGeom prst="rect">
                <a:avLst/>
              </a:prstGeom>
              <a:blipFill>
                <a:blip r:embed="rId5"/>
                <a:stretch>
                  <a:fillRect t="-5941"/>
                </a:stretch>
              </a:blipFill>
              <a:ln w="38100">
                <a:solidFill>
                  <a:schemeClr val="accent6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1132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EC94DD-F6DC-4363-836D-7BBBB017F0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/>
              <a:t>Implementación y Ejemplo.</a:t>
            </a:r>
          </a:p>
        </p:txBody>
      </p:sp>
      <p:sp>
        <p:nvSpPr>
          <p:cNvPr id="4" name="Rectángulo: esquinas redondeadas 3">
            <a:hlinkClick r:id="rId2"/>
            <a:extLst>
              <a:ext uri="{FF2B5EF4-FFF2-40B4-BE49-F238E27FC236}">
                <a16:creationId xmlns:a16="http://schemas.microsoft.com/office/drawing/2014/main" id="{337DCF75-AE9F-44A9-B74D-D37D6BB1760E}"/>
              </a:ext>
            </a:extLst>
          </p:cNvPr>
          <p:cNvSpPr/>
          <p:nvPr/>
        </p:nvSpPr>
        <p:spPr>
          <a:xfrm>
            <a:off x="8925636" y="5142613"/>
            <a:ext cx="2169994" cy="736979"/>
          </a:xfrm>
          <a:prstGeom prst="round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Shooting.cpp</a:t>
            </a:r>
          </a:p>
        </p:txBody>
      </p:sp>
    </p:spTree>
    <p:extLst>
      <p:ext uri="{BB962C8B-B14F-4D97-AF65-F5344CB8AC3E}">
        <p14:creationId xmlns:p14="http://schemas.microsoft.com/office/powerpoint/2010/main" val="487963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EC94DD-F6DC-4363-836D-7BBBB017F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8639" y="688396"/>
            <a:ext cx="10506991" cy="893935"/>
          </a:xfrm>
        </p:spPr>
        <p:txBody>
          <a:bodyPr/>
          <a:lstStyle/>
          <a:p>
            <a:pPr algn="r"/>
            <a:r>
              <a:rPr lang="es-CO" dirty="0"/>
              <a:t>Aplicaciones.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ángulo: esquinas redondeadas 3">
                <a:hlinkClick r:id="rId2"/>
                <a:extLst>
                  <a:ext uri="{FF2B5EF4-FFF2-40B4-BE49-F238E27FC236}">
                    <a16:creationId xmlns:a16="http://schemas.microsoft.com/office/drawing/2014/main" id="{337DCF75-AE9F-44A9-B74D-D37D6BB1760E}"/>
                  </a:ext>
                </a:extLst>
              </p:cNvPr>
              <p:cNvSpPr/>
              <p:nvPr/>
            </p:nvSpPr>
            <p:spPr>
              <a:xfrm>
                <a:off x="842504" y="1909556"/>
                <a:ext cx="10506990" cy="1519444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d>
                      <m:dPr>
                        <m:ctrlP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sSup>
                      <m:sSupPr>
                        <m:ctrlP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sSup>
                      <m:sSupPr>
                        <m:ctrlP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  <m:d>
                      <m:dPr>
                        <m:ctrlP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func>
                      <m:funcPr>
                        <m:ctrlP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s-CO" sz="2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func>
                    <m:r>
                      <a:rPr lang="es-CO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sz="240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=1 </m:t>
                    </m:r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</m:d>
                    <m:r>
                      <a:rPr lang="es-CO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s-CO" dirty="0"/>
              </a:p>
              <a:p>
                <a:pPr algn="ctr"/>
                <a:endParaRPr lang="es-CO" sz="20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s-CO" sz="2000" dirty="0">
                    <a:solidFill>
                      <a:schemeClr val="tx1"/>
                    </a:solidFill>
                  </a:rPr>
                  <a:t>Oscilador de </a:t>
                </a:r>
                <a:r>
                  <a:rPr lang="es-CO" sz="2000" dirty="0" err="1">
                    <a:solidFill>
                      <a:schemeClr val="tx1"/>
                    </a:solidFill>
                  </a:rPr>
                  <a:t>Duffing</a:t>
                </a:r>
                <a:endParaRPr lang="es-CO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" name="Rectángulo: esquinas redondeadas 3">
                <a:hlinkClick r:id="rId3"/>
                <a:extLst>
                  <a:ext uri="{FF2B5EF4-FFF2-40B4-BE49-F238E27FC236}">
                    <a16:creationId xmlns:a16="http://schemas.microsoft.com/office/drawing/2014/main" id="{337DCF75-AE9F-44A9-B74D-D37D6BB176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504" y="1909556"/>
                <a:ext cx="10506990" cy="1519444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849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AB0ED4-787B-424C-B66F-AB291F776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235" y="539564"/>
            <a:ext cx="6332480" cy="877688"/>
          </a:xfrm>
        </p:spPr>
        <p:txBody>
          <a:bodyPr/>
          <a:lstStyle/>
          <a:p>
            <a:r>
              <a:rPr lang="es-CO" dirty="0"/>
              <a:t>Ventajas			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4F1CAE1-B204-4B91-AF3E-7EDD3A25BA51}"/>
              </a:ext>
            </a:extLst>
          </p:cNvPr>
          <p:cNvSpPr txBox="1">
            <a:spLocks/>
          </p:cNvSpPr>
          <p:nvPr/>
        </p:nvSpPr>
        <p:spPr>
          <a:xfrm>
            <a:off x="564108" y="2914093"/>
            <a:ext cx="5140278" cy="1029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/>
              <a:t>Simplificación del problema.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/>
              <a:t>Facilidad de la implementación.</a:t>
            </a:r>
          </a:p>
        </p:txBody>
      </p:sp>
      <p:pic>
        <p:nvPicPr>
          <p:cNvPr id="1026" name="Picture 2" descr="Guía técnica de simplificación documental | Prevencionar">
            <a:extLst>
              <a:ext uri="{FF2B5EF4-FFF2-40B4-BE49-F238E27FC236}">
                <a16:creationId xmlns:a16="http://schemas.microsoft.com/office/drawing/2014/main" id="{20149959-0EFA-48E9-98B9-BD3E88792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0015" y="571500"/>
            <a:ext cx="4587877" cy="2621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 quieres aprender a programar, éstos son los lenguajes más populares y  prometedores en 2021">
            <a:extLst>
              <a:ext uri="{FF2B5EF4-FFF2-40B4-BE49-F238E27FC236}">
                <a16:creationId xmlns:a16="http://schemas.microsoft.com/office/drawing/2014/main" id="{4F9FA621-CF0E-47EF-AA80-4B162593D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0015" y="3259850"/>
            <a:ext cx="4587877" cy="3058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1560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AB0ED4-787B-424C-B66F-AB291F776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234" y="539564"/>
            <a:ext cx="11138659" cy="877688"/>
          </a:xfrm>
        </p:spPr>
        <p:txBody>
          <a:bodyPr/>
          <a:lstStyle/>
          <a:p>
            <a:r>
              <a:rPr lang="es-CO" dirty="0"/>
              <a:t>Desventajas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98045B-4431-4FC8-BA89-85985979DC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9234" y="1620452"/>
            <a:ext cx="5140278" cy="57120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/>
              <a:t>Unicidad de las soluciones.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FC88C040-90BB-4BFE-A22B-8FC3DE126BEC}"/>
                  </a:ext>
                </a:extLst>
              </p:cNvPr>
              <p:cNvSpPr txBox="1"/>
              <p:nvPr/>
            </p:nvSpPr>
            <p:spPr>
              <a:xfrm>
                <a:off x="4908848" y="2394857"/>
                <a:ext cx="2499339" cy="11079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s-CO" sz="24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func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s-CO" dirty="0"/>
              </a:p>
              <a:p>
                <a:endParaRPr lang="es-CO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FC88C040-90BB-4BFE-A22B-8FC3DE126B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8848" y="2394857"/>
                <a:ext cx="2499339" cy="1107996"/>
              </a:xfrm>
              <a:prstGeom prst="rect">
                <a:avLst/>
              </a:prstGeom>
              <a:blipFill>
                <a:blip r:embed="rId2"/>
                <a:stretch>
                  <a:fillRect b="-549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n 6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D3109C10-FC50-4C8E-98CF-BCA20FCE72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7" r="6614"/>
          <a:stretch/>
        </p:blipFill>
        <p:spPr>
          <a:xfrm>
            <a:off x="804041" y="3575639"/>
            <a:ext cx="10451946" cy="213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4752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AB0ED4-787B-424C-B66F-AB291F776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234" y="539564"/>
            <a:ext cx="11138659" cy="877688"/>
          </a:xfrm>
        </p:spPr>
        <p:txBody>
          <a:bodyPr/>
          <a:lstStyle/>
          <a:p>
            <a:r>
              <a:rPr lang="es-CO" dirty="0"/>
              <a:t>Desventajas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98045B-4431-4FC8-BA89-85985979DC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9234" y="1620452"/>
            <a:ext cx="5140278" cy="57120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/>
              <a:t>Unicidad de las soluciones.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FC88C040-90BB-4BFE-A22B-8FC3DE126BEC}"/>
                  </a:ext>
                </a:extLst>
              </p:cNvPr>
              <p:cNvSpPr txBox="1"/>
              <p:nvPr/>
            </p:nvSpPr>
            <p:spPr>
              <a:xfrm>
                <a:off x="4908848" y="2394857"/>
                <a:ext cx="2499339" cy="11079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s-CO" sz="24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func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s-CO" dirty="0"/>
              </a:p>
              <a:p>
                <a:endParaRPr lang="es-CO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FC88C040-90BB-4BFE-A22B-8FC3DE126B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8848" y="2394857"/>
                <a:ext cx="2499339" cy="1107996"/>
              </a:xfrm>
              <a:prstGeom prst="rect">
                <a:avLst/>
              </a:prstGeom>
              <a:blipFill>
                <a:blip r:embed="rId2"/>
                <a:stretch>
                  <a:fillRect b="-549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F1CCFBFD-2A72-4833-83EC-06D7E40871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1" r="4628"/>
          <a:stretch/>
        </p:blipFill>
        <p:spPr>
          <a:xfrm>
            <a:off x="867103" y="3575639"/>
            <a:ext cx="10760790" cy="215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619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575F5C-C0CF-42ED-835E-ED1D690C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15" y="499436"/>
            <a:ext cx="10634472" cy="1024563"/>
          </a:xfrm>
        </p:spPr>
        <p:txBody>
          <a:bodyPr/>
          <a:lstStyle/>
          <a:p>
            <a:r>
              <a:rPr lang="es-CO" dirty="0"/>
              <a:t>El Problema.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bajo las </a:t>
                </a:r>
                <a:r>
                  <a:rPr lang="es-CO" b="0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de frontera</a:t>
                </a:r>
                <a:r>
                  <a:rPr lang="es-CO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s-CO" b="0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  <a:blipFill>
                <a:blip r:embed="rId2"/>
                <a:stretch>
                  <a:fillRect l="-156" t="-9474" b="-2105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808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AB0ED4-787B-424C-B66F-AB291F776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234" y="539564"/>
            <a:ext cx="11138659" cy="877688"/>
          </a:xfrm>
        </p:spPr>
        <p:txBody>
          <a:bodyPr/>
          <a:lstStyle/>
          <a:p>
            <a:r>
              <a:rPr lang="es-CO" dirty="0"/>
              <a:t>Desventajas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98045B-4431-4FC8-BA89-85985979DC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9234" y="1620452"/>
            <a:ext cx="5140278" cy="57120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/>
              <a:t>Unicidad de las soluciones.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FC88C040-90BB-4BFE-A22B-8FC3DE126BEC}"/>
                  </a:ext>
                </a:extLst>
              </p:cNvPr>
              <p:cNvSpPr txBox="1"/>
              <p:nvPr/>
            </p:nvSpPr>
            <p:spPr>
              <a:xfrm>
                <a:off x="4908848" y="2394857"/>
                <a:ext cx="2499339" cy="11079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s-CO" sz="24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func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s-CO" dirty="0"/>
              </a:p>
              <a:p>
                <a:endParaRPr lang="es-CO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=1.0</m:t>
                      </m:r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FC88C040-90BB-4BFE-A22B-8FC3DE126B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8848" y="2394857"/>
                <a:ext cx="2499339" cy="1107996"/>
              </a:xfrm>
              <a:prstGeom prst="rect">
                <a:avLst/>
              </a:prstGeom>
              <a:blipFill>
                <a:blip r:embed="rId2"/>
                <a:stretch>
                  <a:fillRect b="-549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4C72D082-17E1-4C6E-95C1-040DB5B319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0" r="4320"/>
          <a:stretch/>
        </p:blipFill>
        <p:spPr>
          <a:xfrm>
            <a:off x="489233" y="3579268"/>
            <a:ext cx="11138659" cy="215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216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AB0ED4-787B-424C-B66F-AB291F776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234" y="539564"/>
            <a:ext cx="11138659" cy="877688"/>
          </a:xfrm>
        </p:spPr>
        <p:txBody>
          <a:bodyPr/>
          <a:lstStyle/>
          <a:p>
            <a:r>
              <a:rPr lang="es-CO" dirty="0"/>
              <a:t>Desventajas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98045B-4431-4FC8-BA89-85985979DC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9234" y="1620452"/>
            <a:ext cx="5140278" cy="57120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/>
              <a:t>Convergencia y estabilidad.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A058A451-709E-4878-ACE1-FB04801C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25" y="2264389"/>
            <a:ext cx="7753350" cy="3048000"/>
          </a:xfrm>
          <a:prstGeom prst="rect">
            <a:avLst/>
          </a:prstGeom>
        </p:spPr>
      </p:pic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360EAA88-3C0B-4ABB-A42E-14F4D3B5CD32}"/>
              </a:ext>
            </a:extLst>
          </p:cNvPr>
          <p:cNvCxnSpPr>
            <a:cxnSpLocks/>
          </p:cNvCxnSpPr>
          <p:nvPr/>
        </p:nvCxnSpPr>
        <p:spPr>
          <a:xfrm>
            <a:off x="6647542" y="3097655"/>
            <a:ext cx="130628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7F52099A-310B-4375-AB31-617C28495852}"/>
              </a:ext>
            </a:extLst>
          </p:cNvPr>
          <p:cNvCxnSpPr>
            <a:cxnSpLocks/>
          </p:cNvCxnSpPr>
          <p:nvPr/>
        </p:nvCxnSpPr>
        <p:spPr>
          <a:xfrm>
            <a:off x="7018157" y="4126167"/>
            <a:ext cx="78377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1F240263-508E-47D4-A25B-58CD1F815C21}"/>
              </a:ext>
            </a:extLst>
          </p:cNvPr>
          <p:cNvCxnSpPr>
            <a:cxnSpLocks/>
          </p:cNvCxnSpPr>
          <p:nvPr/>
        </p:nvCxnSpPr>
        <p:spPr>
          <a:xfrm>
            <a:off x="6647542" y="4677710"/>
            <a:ext cx="114662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7D763558-491F-46C7-81C6-61FFFBACC115}"/>
              </a:ext>
            </a:extLst>
          </p:cNvPr>
          <p:cNvSpPr txBox="1"/>
          <p:nvPr/>
        </p:nvSpPr>
        <p:spPr>
          <a:xfrm>
            <a:off x="489234" y="5824628"/>
            <a:ext cx="96811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 i="0" dirty="0">
                <a:effectLst/>
                <a:latin typeface="Arial" panose="020B0604020202020204" pitchFamily="34" charset="0"/>
              </a:rPr>
              <a:t>Finite Difference and Shooting Methods for Two-Point Boundary Value Problems: </a:t>
            </a:r>
          </a:p>
          <a:p>
            <a:pPr algn="l"/>
            <a:r>
              <a:rPr lang="en-US" sz="1600" b="0" i="0" dirty="0">
                <a:effectLst/>
                <a:latin typeface="Arial" panose="020B0604020202020204" pitchFamily="34" charset="0"/>
              </a:rPr>
              <a:t>A Comparative Analysis. </a:t>
            </a:r>
            <a:r>
              <a:rPr lang="es-CO" sz="1600" b="0" i="0" dirty="0">
                <a:effectLst/>
                <a:latin typeface="Arial" panose="020B0604020202020204" pitchFamily="34" charset="0"/>
              </a:rPr>
              <a:t>Ralph Peter </a:t>
            </a:r>
            <a:r>
              <a:rPr lang="es-CO" sz="1600" b="0" i="0" dirty="0" err="1">
                <a:effectLst/>
                <a:latin typeface="Arial" panose="020B0604020202020204" pitchFamily="34" charset="0"/>
              </a:rPr>
              <a:t>Masenge</a:t>
            </a:r>
            <a:r>
              <a:rPr lang="es-CO" sz="1600" b="0" i="0" dirty="0">
                <a:effectLst/>
                <a:latin typeface="Arial" panose="020B0604020202020204" pitchFamily="34" charset="0"/>
              </a:rPr>
              <a:t> &amp; </a:t>
            </a:r>
            <a:r>
              <a:rPr lang="es-CO" sz="1600" b="0" i="0" dirty="0" err="1">
                <a:effectLst/>
                <a:latin typeface="Arial" panose="020B0604020202020204" pitchFamily="34" charset="0"/>
              </a:rPr>
              <a:t>Sospeter</a:t>
            </a:r>
            <a:r>
              <a:rPr lang="es-CO" sz="1600" b="0" i="0" dirty="0">
                <a:effectLst/>
                <a:latin typeface="Arial" panose="020B0604020202020204" pitchFamily="34" charset="0"/>
              </a:rPr>
              <a:t> </a:t>
            </a:r>
            <a:r>
              <a:rPr lang="es-CO" sz="1600" b="0" i="0" dirty="0" err="1">
                <a:effectLst/>
                <a:latin typeface="Arial" panose="020B0604020202020204" pitchFamily="34" charset="0"/>
              </a:rPr>
              <a:t>Shikulu</a:t>
            </a:r>
            <a:r>
              <a:rPr lang="es-CO" sz="1600" b="0" i="0" dirty="0">
                <a:effectLst/>
                <a:latin typeface="Arial" panose="020B0604020202020204" pitchFamily="34" charset="0"/>
              </a:rPr>
              <a:t> </a:t>
            </a:r>
            <a:r>
              <a:rPr lang="es-CO" sz="1600" b="0" i="0" dirty="0" err="1">
                <a:effectLst/>
                <a:latin typeface="Arial" panose="020B0604020202020204" pitchFamily="34" charset="0"/>
              </a:rPr>
              <a:t>Malaki</a:t>
            </a:r>
            <a:r>
              <a:rPr lang="es-CO" sz="1600" b="0" i="0" dirty="0">
                <a:effectLst/>
                <a:latin typeface="Arial" panose="020B0604020202020204" pitchFamily="34" charset="0"/>
              </a:rPr>
              <a:t>.</a:t>
            </a:r>
            <a:endParaRPr lang="en-US" sz="1600" b="0" i="0" dirty="0">
              <a:effectLst/>
              <a:latin typeface="Arial" panose="020B0604020202020204" pitchFamily="34" charset="0"/>
            </a:endParaRPr>
          </a:p>
          <a:p>
            <a:endParaRPr lang="es-CO" dirty="0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14306709-52FE-42EB-99FF-7C9BA766B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6252" y="2264389"/>
            <a:ext cx="3768723" cy="29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140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80D0350-2AE6-40E6-9FAF-EA1F27A2A120}"/>
              </a:ext>
            </a:extLst>
          </p:cNvPr>
          <p:cNvSpPr txBox="1"/>
          <p:nvPr/>
        </p:nvSpPr>
        <p:spPr>
          <a:xfrm>
            <a:off x="9477829" y="5588000"/>
            <a:ext cx="2122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/>
              <a:t>Gracias.</a:t>
            </a:r>
          </a:p>
        </p:txBody>
      </p:sp>
    </p:spTree>
    <p:extLst>
      <p:ext uri="{BB962C8B-B14F-4D97-AF65-F5344CB8AC3E}">
        <p14:creationId xmlns:p14="http://schemas.microsoft.com/office/powerpoint/2010/main" val="3086718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575F5C-C0CF-42ED-835E-ED1D690C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15" y="499436"/>
            <a:ext cx="10634472" cy="1024563"/>
          </a:xfrm>
        </p:spPr>
        <p:txBody>
          <a:bodyPr/>
          <a:lstStyle/>
          <a:p>
            <a:r>
              <a:rPr lang="es-CO" dirty="0"/>
              <a:t>El Problema.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bajo las </a:t>
                </a:r>
                <a:r>
                  <a:rPr lang="es-CO" b="0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de frontera</a:t>
                </a:r>
                <a:r>
                  <a:rPr lang="es-CO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s-CO" b="0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  <a:blipFill>
                <a:blip r:embed="rId2"/>
                <a:stretch>
                  <a:fillRect l="-156" t="-9474" b="-2105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n 3">
            <a:extLst>
              <a:ext uri="{FF2B5EF4-FFF2-40B4-BE49-F238E27FC236}">
                <a16:creationId xmlns:a16="http://schemas.microsoft.com/office/drawing/2014/main" id="{108F1935-2378-4C81-A00A-9F0FF7188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2576" y="2092443"/>
            <a:ext cx="5543550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673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575F5C-C0CF-42ED-835E-ED1D690C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15" y="499436"/>
            <a:ext cx="10634472" cy="1024563"/>
          </a:xfrm>
        </p:spPr>
        <p:txBody>
          <a:bodyPr/>
          <a:lstStyle/>
          <a:p>
            <a:r>
              <a:rPr lang="es-CO" dirty="0"/>
              <a:t>El Problema.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bajo las </a:t>
                </a:r>
                <a:r>
                  <a:rPr lang="es-CO" b="0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de frontera</a:t>
                </a:r>
                <a:r>
                  <a:rPr lang="es-CO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s-CO" b="0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  <a:blipFill>
                <a:blip r:embed="rId2"/>
                <a:stretch>
                  <a:fillRect l="-156" t="-9474" b="-2105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754ABC40-DC8C-4D34-88C3-60F38D52F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2576" y="2092443"/>
            <a:ext cx="5543550" cy="34435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Marcador de contenido 2">
                <a:extLst>
                  <a:ext uri="{FF2B5EF4-FFF2-40B4-BE49-F238E27FC236}">
                    <a16:creationId xmlns:a16="http://schemas.microsoft.com/office/drawing/2014/main" id="{D433B87F-35BB-4D05-8E66-63E8A88BEE4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9484" y="5775605"/>
                <a:ext cx="11713029" cy="58295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bajo las </a:t>
                </a:r>
                <a:r>
                  <a:rPr lang="es-CO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 iniciales</a:t>
                </a:r>
                <a:r>
                  <a:rPr lang="es-CO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es-CO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7" name="Marcador de contenido 2">
                <a:extLst>
                  <a:ext uri="{FF2B5EF4-FFF2-40B4-BE49-F238E27FC236}">
                    <a16:creationId xmlns:a16="http://schemas.microsoft.com/office/drawing/2014/main" id="{D433B87F-35BB-4D05-8E66-63E8A88BEE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484" y="5775605"/>
                <a:ext cx="11713029" cy="582959"/>
              </a:xfrm>
              <a:prstGeom prst="rect">
                <a:avLst/>
              </a:prstGeom>
              <a:blipFill>
                <a:blip r:embed="rId4"/>
                <a:stretch>
                  <a:fillRect l="-156" t="-9375" b="-104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9883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575F5C-C0CF-42ED-835E-ED1D690C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15" y="499436"/>
            <a:ext cx="10634472" cy="1024563"/>
          </a:xfrm>
        </p:spPr>
        <p:txBody>
          <a:bodyPr/>
          <a:lstStyle/>
          <a:p>
            <a:r>
              <a:rPr lang="es-CO" dirty="0"/>
              <a:t>El Problema.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bajo las </a:t>
                </a:r>
                <a:r>
                  <a:rPr lang="es-CO" b="0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de frontera</a:t>
                </a:r>
                <a:r>
                  <a:rPr lang="es-CO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s-CO" b="0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  <a:blipFill>
                <a:blip r:embed="rId2"/>
                <a:stretch>
                  <a:fillRect l="-156" t="-9474" b="-2105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754ABC40-DC8C-4D34-88C3-60F38D52F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2576" y="2092443"/>
            <a:ext cx="5543550" cy="34435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Marcador de contenido 2">
                <a:extLst>
                  <a:ext uri="{FF2B5EF4-FFF2-40B4-BE49-F238E27FC236}">
                    <a16:creationId xmlns:a16="http://schemas.microsoft.com/office/drawing/2014/main" id="{D433B87F-35BB-4D05-8E66-63E8A88BEE4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9484" y="5775605"/>
                <a:ext cx="11713029" cy="58295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bajo las </a:t>
                </a:r>
                <a:r>
                  <a:rPr lang="es-CO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 iniciales</a:t>
                </a:r>
                <a:r>
                  <a:rPr lang="es-CO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es-CO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7" name="Marcador de contenido 2">
                <a:extLst>
                  <a:ext uri="{FF2B5EF4-FFF2-40B4-BE49-F238E27FC236}">
                    <a16:creationId xmlns:a16="http://schemas.microsoft.com/office/drawing/2014/main" id="{D433B87F-35BB-4D05-8E66-63E8A88BEE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484" y="5775605"/>
                <a:ext cx="11713029" cy="582959"/>
              </a:xfrm>
              <a:prstGeom prst="rect">
                <a:avLst/>
              </a:prstGeom>
              <a:blipFill>
                <a:blip r:embed="rId4"/>
                <a:stretch>
                  <a:fillRect l="-156" t="-9375" b="-104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uadroTexto 3">
            <a:extLst>
              <a:ext uri="{FF2B5EF4-FFF2-40B4-BE49-F238E27FC236}">
                <a16:creationId xmlns:a16="http://schemas.microsoft.com/office/drawing/2014/main" id="{8ED3667F-5F2E-42E1-869C-670DB054FCA9}"/>
              </a:ext>
            </a:extLst>
          </p:cNvPr>
          <p:cNvSpPr txBox="1"/>
          <p:nvPr/>
        </p:nvSpPr>
        <p:spPr>
          <a:xfrm>
            <a:off x="9400760" y="2456160"/>
            <a:ext cx="1988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err="1"/>
              <a:t>B</a:t>
            </a:r>
            <a:r>
              <a:rPr lang="es-CO" dirty="0" err="1"/>
              <a:t>oundary</a:t>
            </a:r>
            <a:r>
              <a:rPr lang="es-CO" dirty="0"/>
              <a:t> </a:t>
            </a:r>
            <a:r>
              <a:rPr lang="es-CO" b="1" dirty="0" err="1"/>
              <a:t>V</a:t>
            </a:r>
            <a:r>
              <a:rPr lang="es-CO" dirty="0" err="1"/>
              <a:t>alue</a:t>
            </a:r>
            <a:r>
              <a:rPr lang="es-CO" dirty="0"/>
              <a:t> </a:t>
            </a:r>
            <a:r>
              <a:rPr lang="es-CO" b="1" dirty="0" err="1"/>
              <a:t>P</a:t>
            </a:r>
            <a:r>
              <a:rPr lang="es-CO" dirty="0" err="1"/>
              <a:t>roblem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95247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575F5C-C0CF-42ED-835E-ED1D690C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15" y="499436"/>
            <a:ext cx="10634472" cy="1024563"/>
          </a:xfrm>
        </p:spPr>
        <p:txBody>
          <a:bodyPr/>
          <a:lstStyle/>
          <a:p>
            <a:r>
              <a:rPr lang="es-CO" dirty="0"/>
              <a:t>El Problema.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bajo las </a:t>
                </a:r>
                <a:r>
                  <a:rPr lang="es-CO" b="0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de frontera</a:t>
                </a:r>
                <a:r>
                  <a:rPr lang="es-CO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s-CO" b="0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  <a:blipFill>
                <a:blip r:embed="rId2"/>
                <a:stretch>
                  <a:fillRect l="-156" t="-9474" b="-2105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754ABC40-DC8C-4D34-88C3-60F38D52F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2576" y="2092443"/>
            <a:ext cx="5543550" cy="34435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Marcador de contenido 2">
                <a:extLst>
                  <a:ext uri="{FF2B5EF4-FFF2-40B4-BE49-F238E27FC236}">
                    <a16:creationId xmlns:a16="http://schemas.microsoft.com/office/drawing/2014/main" id="{D433B87F-35BB-4D05-8E66-63E8A88BEE4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9484" y="5775605"/>
                <a:ext cx="11713029" cy="58295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bajo las </a:t>
                </a:r>
                <a:r>
                  <a:rPr lang="es-CO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 iniciales</a:t>
                </a:r>
                <a:r>
                  <a:rPr lang="es-CO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es-CO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7" name="Marcador de contenido 2">
                <a:extLst>
                  <a:ext uri="{FF2B5EF4-FFF2-40B4-BE49-F238E27FC236}">
                    <a16:creationId xmlns:a16="http://schemas.microsoft.com/office/drawing/2014/main" id="{D433B87F-35BB-4D05-8E66-63E8A88BEE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484" y="5775605"/>
                <a:ext cx="11713029" cy="582959"/>
              </a:xfrm>
              <a:prstGeom prst="rect">
                <a:avLst/>
              </a:prstGeom>
              <a:blipFill>
                <a:blip r:embed="rId4"/>
                <a:stretch>
                  <a:fillRect l="-156" t="-9375" b="-104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uadroTexto 3">
            <a:extLst>
              <a:ext uri="{FF2B5EF4-FFF2-40B4-BE49-F238E27FC236}">
                <a16:creationId xmlns:a16="http://schemas.microsoft.com/office/drawing/2014/main" id="{8ED3667F-5F2E-42E1-869C-670DB054FCA9}"/>
              </a:ext>
            </a:extLst>
          </p:cNvPr>
          <p:cNvSpPr txBox="1"/>
          <p:nvPr/>
        </p:nvSpPr>
        <p:spPr>
          <a:xfrm>
            <a:off x="9400760" y="2456160"/>
            <a:ext cx="1988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err="1"/>
              <a:t>B</a:t>
            </a:r>
            <a:r>
              <a:rPr lang="es-CO" dirty="0" err="1"/>
              <a:t>oundary</a:t>
            </a:r>
            <a:r>
              <a:rPr lang="es-CO" dirty="0"/>
              <a:t> </a:t>
            </a:r>
            <a:r>
              <a:rPr lang="es-CO" b="1" dirty="0" err="1"/>
              <a:t>V</a:t>
            </a:r>
            <a:r>
              <a:rPr lang="es-CO" dirty="0" err="1"/>
              <a:t>alue</a:t>
            </a:r>
            <a:r>
              <a:rPr lang="es-CO" dirty="0"/>
              <a:t> </a:t>
            </a:r>
            <a:r>
              <a:rPr lang="es-CO" b="1" dirty="0" err="1"/>
              <a:t>P</a:t>
            </a:r>
            <a:r>
              <a:rPr lang="es-CO" dirty="0" err="1"/>
              <a:t>roblem</a:t>
            </a:r>
            <a:endParaRPr lang="es-CO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0BB63BBA-35E8-42B5-8948-0FFFA7B25C94}"/>
              </a:ext>
            </a:extLst>
          </p:cNvPr>
          <p:cNvCxnSpPr/>
          <p:nvPr/>
        </p:nvCxnSpPr>
        <p:spPr>
          <a:xfrm>
            <a:off x="9913257" y="3277207"/>
            <a:ext cx="0" cy="957943"/>
          </a:xfrm>
          <a:prstGeom prst="straightConnector1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289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575F5C-C0CF-42ED-835E-ED1D690C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15" y="499436"/>
            <a:ext cx="10634472" cy="1024563"/>
          </a:xfrm>
        </p:spPr>
        <p:txBody>
          <a:bodyPr/>
          <a:lstStyle/>
          <a:p>
            <a:r>
              <a:rPr lang="es-CO" dirty="0"/>
              <a:t>El Problema.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bajo las </a:t>
                </a:r>
                <a:r>
                  <a:rPr lang="es-CO" b="0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de frontera</a:t>
                </a:r>
                <a:r>
                  <a:rPr lang="es-CO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b="0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s-CO" b="0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556CE251-5781-4944-8BD7-1B96288BD2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9485" y="1509484"/>
                <a:ext cx="11713029" cy="582959"/>
              </a:xfrm>
              <a:blipFill>
                <a:blip r:embed="rId2"/>
                <a:stretch>
                  <a:fillRect l="-156" t="-9474" b="-2105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754ABC40-DC8C-4D34-88C3-60F38D52F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2576" y="2092443"/>
            <a:ext cx="5543550" cy="34435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Marcador de contenido 2">
                <a:extLst>
                  <a:ext uri="{FF2B5EF4-FFF2-40B4-BE49-F238E27FC236}">
                    <a16:creationId xmlns:a16="http://schemas.microsoft.com/office/drawing/2014/main" id="{D433B87F-35BB-4D05-8E66-63E8A88BEE4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9484" y="5775605"/>
                <a:ext cx="11713029" cy="58295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CO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s-CO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r>
                  <a:rPr lang="es-CO" dirty="0"/>
                  <a:t> para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bajo las </a:t>
                </a:r>
                <a:r>
                  <a:rPr lang="es-CO" dirty="0">
                    <a:highlight>
                      <a:srgbClr val="808000"/>
                    </a:highlight>
                    <a:ea typeface="Cambria Math" panose="02040503050406030204" pitchFamily="18" charset="0"/>
                  </a:rPr>
                  <a:t>condiciones  iniciales</a:t>
                </a:r>
                <a:r>
                  <a:rPr lang="es-CO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CO" dirty="0">
                    <a:ea typeface="Cambria Math" panose="020405030504060302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d>
                      <m:dPr>
                        <m:ctrlPr>
                          <a:rPr lang="es-CO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CO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CO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es-CO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7" name="Marcador de contenido 2">
                <a:extLst>
                  <a:ext uri="{FF2B5EF4-FFF2-40B4-BE49-F238E27FC236}">
                    <a16:creationId xmlns:a16="http://schemas.microsoft.com/office/drawing/2014/main" id="{D433B87F-35BB-4D05-8E66-63E8A88BEE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484" y="5775605"/>
                <a:ext cx="11713029" cy="582959"/>
              </a:xfrm>
              <a:prstGeom prst="rect">
                <a:avLst/>
              </a:prstGeom>
              <a:blipFill>
                <a:blip r:embed="rId4"/>
                <a:stretch>
                  <a:fillRect l="-156" t="-9375" b="-104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uadroTexto 3">
            <a:extLst>
              <a:ext uri="{FF2B5EF4-FFF2-40B4-BE49-F238E27FC236}">
                <a16:creationId xmlns:a16="http://schemas.microsoft.com/office/drawing/2014/main" id="{8ED3667F-5F2E-42E1-869C-670DB054FCA9}"/>
              </a:ext>
            </a:extLst>
          </p:cNvPr>
          <p:cNvSpPr txBox="1"/>
          <p:nvPr/>
        </p:nvSpPr>
        <p:spPr>
          <a:xfrm>
            <a:off x="9400760" y="2456160"/>
            <a:ext cx="1988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err="1"/>
              <a:t>B</a:t>
            </a:r>
            <a:r>
              <a:rPr lang="es-CO" dirty="0" err="1"/>
              <a:t>oundary</a:t>
            </a:r>
            <a:r>
              <a:rPr lang="es-CO" dirty="0"/>
              <a:t> </a:t>
            </a:r>
            <a:r>
              <a:rPr lang="es-CO" b="1" dirty="0" err="1"/>
              <a:t>V</a:t>
            </a:r>
            <a:r>
              <a:rPr lang="es-CO" dirty="0" err="1"/>
              <a:t>alue</a:t>
            </a:r>
            <a:r>
              <a:rPr lang="es-CO" dirty="0"/>
              <a:t> </a:t>
            </a:r>
            <a:r>
              <a:rPr lang="es-CO" b="1" dirty="0" err="1"/>
              <a:t>P</a:t>
            </a:r>
            <a:r>
              <a:rPr lang="es-CO" dirty="0" err="1"/>
              <a:t>roblem</a:t>
            </a:r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D094128-53F6-404F-984F-497EBEA429C9}"/>
              </a:ext>
            </a:extLst>
          </p:cNvPr>
          <p:cNvSpPr txBox="1"/>
          <p:nvPr/>
        </p:nvSpPr>
        <p:spPr>
          <a:xfrm>
            <a:off x="9400759" y="4442391"/>
            <a:ext cx="1988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err="1"/>
              <a:t>I</a:t>
            </a:r>
            <a:r>
              <a:rPr lang="es-CO" dirty="0" err="1"/>
              <a:t>nitial</a:t>
            </a:r>
            <a:r>
              <a:rPr lang="es-CO" dirty="0"/>
              <a:t> </a:t>
            </a:r>
            <a:r>
              <a:rPr lang="es-CO" b="1" dirty="0" err="1"/>
              <a:t>V</a:t>
            </a:r>
            <a:r>
              <a:rPr lang="es-CO" dirty="0" err="1"/>
              <a:t>alue</a:t>
            </a:r>
            <a:r>
              <a:rPr lang="es-CO" dirty="0"/>
              <a:t> </a:t>
            </a:r>
            <a:r>
              <a:rPr lang="es-CO" b="1" dirty="0" err="1"/>
              <a:t>P</a:t>
            </a:r>
            <a:r>
              <a:rPr lang="es-CO" dirty="0" err="1"/>
              <a:t>roblem</a:t>
            </a:r>
            <a:endParaRPr lang="es-CO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0BB63BBA-35E8-42B5-8948-0FFFA7B25C94}"/>
              </a:ext>
            </a:extLst>
          </p:cNvPr>
          <p:cNvCxnSpPr/>
          <p:nvPr/>
        </p:nvCxnSpPr>
        <p:spPr>
          <a:xfrm>
            <a:off x="9913257" y="3277207"/>
            <a:ext cx="0" cy="957943"/>
          </a:xfrm>
          <a:prstGeom prst="straightConnector1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703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21">
            <a:extLst>
              <a:ext uri="{FF2B5EF4-FFF2-40B4-BE49-F238E27FC236}">
                <a16:creationId xmlns:a16="http://schemas.microsoft.com/office/drawing/2014/main" id="{61405DCB-CA88-40B0-A25A-EB194BAD73B0}"/>
              </a:ext>
            </a:extLst>
          </p:cNvPr>
          <p:cNvSpPr/>
          <p:nvPr/>
        </p:nvSpPr>
        <p:spPr>
          <a:xfrm>
            <a:off x="10356383" y="3360419"/>
            <a:ext cx="177421" cy="30004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6CD7C572-94E6-4AB8-B646-19C0B9D1A7A5}"/>
              </a:ext>
            </a:extLst>
          </p:cNvPr>
          <p:cNvCxnSpPr/>
          <p:nvPr/>
        </p:nvCxnSpPr>
        <p:spPr>
          <a:xfrm flipV="1">
            <a:off x="3152633" y="3429000"/>
            <a:ext cx="1173707" cy="1020170"/>
          </a:xfrm>
          <a:prstGeom prst="straightConnector1">
            <a:avLst/>
          </a:prstGeom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Círculo parcial 11">
            <a:extLst>
              <a:ext uri="{FF2B5EF4-FFF2-40B4-BE49-F238E27FC236}">
                <a16:creationId xmlns:a16="http://schemas.microsoft.com/office/drawing/2014/main" id="{5ACFC92A-4B47-486F-98E4-90B193863836}"/>
              </a:ext>
            </a:extLst>
          </p:cNvPr>
          <p:cNvSpPr/>
          <p:nvPr/>
        </p:nvSpPr>
        <p:spPr>
          <a:xfrm>
            <a:off x="2613546" y="3939085"/>
            <a:ext cx="1173707" cy="1020167"/>
          </a:xfrm>
          <a:prstGeom prst="pie">
            <a:avLst>
              <a:gd name="adj1" fmla="val 19141736"/>
              <a:gd name="adj2" fmla="val 66534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4F3B291-6754-42E8-9C25-7DE4A5C52F00}"/>
              </a:ext>
            </a:extLst>
          </p:cNvPr>
          <p:cNvCxnSpPr>
            <a:cxnSpLocks/>
          </p:cNvCxnSpPr>
          <p:nvPr/>
        </p:nvCxnSpPr>
        <p:spPr>
          <a:xfrm>
            <a:off x="3138985" y="4459785"/>
            <a:ext cx="129653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4755E63C-E70E-4496-87B4-CE50A1F8B1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667" l="1778" r="96889">
                        <a14:foregroundMark x1="65778" y1="8889" x2="73333" y2="444"/>
                        <a14:foregroundMark x1="91111" y1="28889" x2="91556" y2="16444"/>
                        <a14:foregroundMark x1="12889" y1="70222" x2="1778" y2="50667"/>
                        <a14:foregroundMark x1="1778" y1="50667" x2="2222" y2="49778"/>
                        <a14:foregroundMark x1="25778" y1="90222" x2="25778" y2="98667"/>
                        <a14:foregroundMark x1="96444" y1="24000" x2="96889" y2="21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8363" y="4217728"/>
            <a:ext cx="2143125" cy="2143125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AFA7311-D984-489D-B949-1E5CD50A451C}"/>
              </a:ext>
            </a:extLst>
          </p:cNvPr>
          <p:cNvSpPr txBox="1"/>
          <p:nvPr/>
        </p:nvSpPr>
        <p:spPr>
          <a:xfrm>
            <a:off x="3702301" y="3939085"/>
            <a:ext cx="4090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3200" b="1" dirty="0">
                <a:latin typeface="Calibri" panose="020F0502020204030204" pitchFamily="34" charset="0"/>
                <a:cs typeface="Calibri" panose="020F0502020204030204" pitchFamily="34" charset="0"/>
              </a:rPr>
              <a:t>θ</a:t>
            </a:r>
            <a:endParaRPr lang="es-CO" sz="3200" b="1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3CE95A8D-E014-41E0-B4F8-30EA1951624C}"/>
              </a:ext>
            </a:extLst>
          </p:cNvPr>
          <p:cNvSpPr/>
          <p:nvPr/>
        </p:nvSpPr>
        <p:spPr>
          <a:xfrm>
            <a:off x="10094781" y="2786206"/>
            <a:ext cx="586854" cy="1285588"/>
          </a:xfrm>
          <a:prstGeom prst="ellipse">
            <a:avLst/>
          </a:prstGeom>
          <a:solidFill>
            <a:srgbClr val="86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6651193E-7FFC-4A9F-B044-15F73C429546}"/>
                  </a:ext>
                </a:extLst>
              </p:cNvPr>
              <p:cNvSpPr txBox="1"/>
              <p:nvPr/>
            </p:nvSpPr>
            <p:spPr>
              <a:xfrm>
                <a:off x="3870712" y="2929534"/>
                <a:ext cx="48135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800" b="1" i="1" smtClean="0"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b>
                          <m:r>
                            <a:rPr lang="es-CO" sz="2800" b="1" i="1" smtClean="0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</m:oMath>
                  </m:oMathPara>
                </a14:m>
                <a:endParaRPr lang="es-CO" b="1" dirty="0"/>
              </a:p>
            </p:txBody>
          </p:sp>
        </mc:Choice>
        <mc:Fallback xmlns="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6651193E-7FFC-4A9F-B044-15F73C4295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0712" y="2929534"/>
                <a:ext cx="481350" cy="4308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Elipse 17">
            <a:extLst>
              <a:ext uri="{FF2B5EF4-FFF2-40B4-BE49-F238E27FC236}">
                <a16:creationId xmlns:a16="http://schemas.microsoft.com/office/drawing/2014/main" id="{6A3BCD98-D08D-451D-BD78-E8D997DE6F82}"/>
              </a:ext>
            </a:extLst>
          </p:cNvPr>
          <p:cNvSpPr/>
          <p:nvPr/>
        </p:nvSpPr>
        <p:spPr>
          <a:xfrm>
            <a:off x="10181210" y="2852560"/>
            <a:ext cx="395805" cy="108652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F1A4C28E-8E99-47BA-8FBE-237F54DB7A6A}"/>
              </a:ext>
            </a:extLst>
          </p:cNvPr>
          <p:cNvSpPr/>
          <p:nvPr/>
        </p:nvSpPr>
        <p:spPr>
          <a:xfrm>
            <a:off x="10249469" y="3012669"/>
            <a:ext cx="226032" cy="695503"/>
          </a:xfrm>
          <a:prstGeom prst="ellipse">
            <a:avLst/>
          </a:prstGeom>
          <a:solidFill>
            <a:srgbClr val="86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91435BB4-CD26-452A-AF9C-02230D8AD6DB}"/>
              </a:ext>
            </a:extLst>
          </p:cNvPr>
          <p:cNvSpPr/>
          <p:nvPr/>
        </p:nvSpPr>
        <p:spPr>
          <a:xfrm>
            <a:off x="10279875" y="3106489"/>
            <a:ext cx="165219" cy="50786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057CE176-60F8-4D11-8596-12170F926DBC}"/>
              </a:ext>
            </a:extLst>
          </p:cNvPr>
          <p:cNvSpPr/>
          <p:nvPr/>
        </p:nvSpPr>
        <p:spPr>
          <a:xfrm rot="572176">
            <a:off x="4418380" y="2752546"/>
            <a:ext cx="5973914" cy="1135692"/>
          </a:xfrm>
          <a:custGeom>
            <a:avLst/>
            <a:gdLst>
              <a:gd name="connsiteX0" fmla="*/ 0 w 5881498"/>
              <a:gd name="connsiteY0" fmla="*/ 1343026 h 1343026"/>
              <a:gd name="connsiteX1" fmla="*/ 1801505 w 5881498"/>
              <a:gd name="connsiteY1" fmla="*/ 32840 h 1343026"/>
              <a:gd name="connsiteX2" fmla="*/ 5336275 w 5881498"/>
              <a:gd name="connsiteY2" fmla="*/ 401330 h 1343026"/>
              <a:gd name="connsiteX3" fmla="*/ 5813946 w 5881498"/>
              <a:gd name="connsiteY3" fmla="*/ 469569 h 1343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1498" h="1343026">
                <a:moveTo>
                  <a:pt x="0" y="1343026"/>
                </a:moveTo>
                <a:cubicBezTo>
                  <a:pt x="456063" y="766407"/>
                  <a:pt x="912126" y="189789"/>
                  <a:pt x="1801505" y="32840"/>
                </a:cubicBezTo>
                <a:cubicBezTo>
                  <a:pt x="2690884" y="-124109"/>
                  <a:pt x="4667535" y="328542"/>
                  <a:pt x="5336275" y="401330"/>
                </a:cubicBezTo>
                <a:cubicBezTo>
                  <a:pt x="6005015" y="474118"/>
                  <a:pt x="5909480" y="471843"/>
                  <a:pt x="5813946" y="469569"/>
                </a:cubicBezTo>
              </a:path>
            </a:pathLst>
          </a:custGeom>
          <a:ln w="381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EB1C0C42-135F-4B2E-AFC3-E12D7E0605B6}"/>
              </a:ext>
            </a:extLst>
          </p:cNvPr>
          <p:cNvSpPr/>
          <p:nvPr/>
        </p:nvSpPr>
        <p:spPr>
          <a:xfrm>
            <a:off x="10318848" y="3280365"/>
            <a:ext cx="94394" cy="230913"/>
          </a:xfrm>
          <a:prstGeom prst="ellipse">
            <a:avLst/>
          </a:prstGeom>
          <a:solidFill>
            <a:srgbClr val="86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CuadroTexto 22">
                <a:extLst>
                  <a:ext uri="{FF2B5EF4-FFF2-40B4-BE49-F238E27FC236}">
                    <a16:creationId xmlns:a16="http://schemas.microsoft.com/office/drawing/2014/main" id="{B54F86BB-20FB-4376-BBE5-12502FD14590}"/>
                  </a:ext>
                </a:extLst>
              </p:cNvPr>
              <p:cNvSpPr txBox="1"/>
              <p:nvPr/>
            </p:nvSpPr>
            <p:spPr>
              <a:xfrm>
                <a:off x="1160060" y="887104"/>
                <a:ext cx="35475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dirty="0"/>
                  <a:t>Para un </a:t>
                </a:r>
                <a14:m>
                  <m:oMath xmlns:m="http://schemas.openxmlformats.org/officeDocument/2006/math">
                    <m:r>
                      <a:rPr lang="es-CO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s-CO" dirty="0"/>
                  <a:t> dado, es de esperar que:</a:t>
                </a:r>
              </a:p>
            </p:txBody>
          </p:sp>
        </mc:Choice>
        <mc:Fallback xmlns="">
          <p:sp>
            <p:nvSpPr>
              <p:cNvPr id="23" name="CuadroTexto 22">
                <a:extLst>
                  <a:ext uri="{FF2B5EF4-FFF2-40B4-BE49-F238E27FC236}">
                    <a16:creationId xmlns:a16="http://schemas.microsoft.com/office/drawing/2014/main" id="{B54F86BB-20FB-4376-BBE5-12502FD145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0060" y="887104"/>
                <a:ext cx="3547574" cy="369332"/>
              </a:xfrm>
              <a:prstGeom prst="rect">
                <a:avLst/>
              </a:prstGeom>
              <a:blipFill>
                <a:blip r:embed="rId5"/>
                <a:stretch>
                  <a:fillRect l="-1375" t="-10000" r="-687" b="-26667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CuadroTexto 23">
                <a:extLst>
                  <a:ext uri="{FF2B5EF4-FFF2-40B4-BE49-F238E27FC236}">
                    <a16:creationId xmlns:a16="http://schemas.microsoft.com/office/drawing/2014/main" id="{C54066DE-7396-4C71-BEEF-2961D7F6FEA1}"/>
                  </a:ext>
                </a:extLst>
              </p:cNvPr>
              <p:cNvSpPr txBox="1"/>
              <p:nvPr/>
            </p:nvSpPr>
            <p:spPr>
              <a:xfrm>
                <a:off x="1949129" y="1501724"/>
                <a:ext cx="6814430" cy="57310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pt-BR" sz="24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pt-BR" sz="24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pt-BR" sz="240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pt-BR" sz="2400" i="1" smtClean="0">
                                  <a:latin typeface="Cambria Math" panose="02040503050406030204" pitchFamily="18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d>
                            <m:d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d>
                            <m:d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d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= 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 →</m:t>
                          </m:r>
                        </m:e>
                      </m:func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|"/>
                          <m:endChr m:val="|"/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d>
                            <m:d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s-CO" sz="2400" i="1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𝑇𝑂𝐿</m:t>
                      </m:r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24" name="CuadroTexto 23">
                <a:extLst>
                  <a:ext uri="{FF2B5EF4-FFF2-40B4-BE49-F238E27FC236}">
                    <a16:creationId xmlns:a16="http://schemas.microsoft.com/office/drawing/2014/main" id="{C54066DE-7396-4C71-BEEF-2961D7F6FE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9129" y="1501724"/>
                <a:ext cx="6814430" cy="573106"/>
              </a:xfrm>
              <a:prstGeom prst="rect">
                <a:avLst/>
              </a:prstGeom>
              <a:blipFill>
                <a:blip r:embed="rId6"/>
                <a:stretch>
                  <a:fillRect b="-5319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80D0BB7B-6353-4265-B048-4878010588BC}"/>
              </a:ext>
            </a:extLst>
          </p:cNvPr>
          <p:cNvCxnSpPr>
            <a:cxnSpLocks/>
          </p:cNvCxnSpPr>
          <p:nvPr/>
        </p:nvCxnSpPr>
        <p:spPr>
          <a:xfrm>
            <a:off x="10908330" y="3320392"/>
            <a:ext cx="0" cy="384776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CuadroTexto 32">
                <a:extLst>
                  <a:ext uri="{FF2B5EF4-FFF2-40B4-BE49-F238E27FC236}">
                    <a16:creationId xmlns:a16="http://schemas.microsoft.com/office/drawing/2014/main" id="{D8912B84-F8F7-47EF-AEE0-2EDAC7EE52A6}"/>
                  </a:ext>
                </a:extLst>
              </p:cNvPr>
              <p:cNvSpPr txBox="1"/>
              <p:nvPr/>
            </p:nvSpPr>
            <p:spPr>
              <a:xfrm>
                <a:off x="10931851" y="3320392"/>
                <a:ext cx="6606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b="0" i="1" smtClean="0">
                          <a:latin typeface="Cambria Math" panose="02040503050406030204" pitchFamily="18" charset="0"/>
                        </a:rPr>
                        <m:t>𝑇𝑂𝐿</m:t>
                      </m:r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33" name="CuadroTexto 32">
                <a:extLst>
                  <a:ext uri="{FF2B5EF4-FFF2-40B4-BE49-F238E27FC236}">
                    <a16:creationId xmlns:a16="http://schemas.microsoft.com/office/drawing/2014/main" id="{D8912B84-F8F7-47EF-AEE0-2EDAC7EE52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31851" y="3320392"/>
                <a:ext cx="660694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7152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A26BCDF3-1C4B-4D20-8F97-441962C615E0}"/>
                  </a:ext>
                </a:extLst>
              </p:cNvPr>
              <p:cNvSpPr txBox="1"/>
              <p:nvPr/>
            </p:nvSpPr>
            <p:spPr>
              <a:xfrm>
                <a:off x="3579415" y="504966"/>
                <a:ext cx="503316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CO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CO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s-CO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s-CO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CO" sz="2800" dirty="0"/>
                  <a:t>es tal que</a:t>
                </a:r>
                <a:r>
                  <a:rPr lang="es-CO" sz="2800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s-CO" sz="2800" b="0" i="1" smtClean="0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s-C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CO" sz="2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s-CO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CO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CO" sz="28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s-CO" sz="2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s-CO" sz="2800" b="0" i="1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a:rPr lang="es-C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s-CO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es-CO" sz="2800" dirty="0"/>
              </a:p>
            </p:txBody>
          </p:sp>
        </mc:Choice>
        <mc:Fallback xmlns="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A26BCDF3-1C4B-4D20-8F97-441962C615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9415" y="504966"/>
                <a:ext cx="5033169" cy="523220"/>
              </a:xfrm>
              <a:prstGeom prst="rect">
                <a:avLst/>
              </a:prstGeom>
              <a:blipFill>
                <a:blip r:embed="rId2"/>
                <a:stretch>
                  <a:fillRect t="-13953" b="-30233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96A1ACC3-4DA0-4689-8C12-1946D5A4FDA4}"/>
              </a:ext>
            </a:extLst>
          </p:cNvPr>
          <p:cNvCxnSpPr/>
          <p:nvPr/>
        </p:nvCxnSpPr>
        <p:spPr>
          <a:xfrm>
            <a:off x="5964072" y="1173708"/>
            <a:ext cx="0" cy="489954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F1B47B51-B7D5-4FD7-889D-FA338C7BD152}"/>
              </a:ext>
            </a:extLst>
          </p:cNvPr>
          <p:cNvSpPr txBox="1"/>
          <p:nvPr/>
        </p:nvSpPr>
        <p:spPr>
          <a:xfrm>
            <a:off x="1473959" y="1173708"/>
            <a:ext cx="3097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/>
              <a:t>Método de la Secante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3E24E32-28D5-4598-8DBA-DB272E7B2037}"/>
              </a:ext>
            </a:extLst>
          </p:cNvPr>
          <p:cNvSpPr txBox="1"/>
          <p:nvPr/>
        </p:nvSpPr>
        <p:spPr>
          <a:xfrm>
            <a:off x="7356607" y="1173708"/>
            <a:ext cx="40994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/>
              <a:t>Método de Newton-Raphson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EEC87D15-7C04-4A64-A324-5FEBE8236287}"/>
                  </a:ext>
                </a:extLst>
              </p:cNvPr>
              <p:cNvSpPr txBox="1"/>
              <p:nvPr/>
            </p:nvSpPr>
            <p:spPr>
              <a:xfrm>
                <a:off x="169915" y="2553632"/>
                <a:ext cx="5705665" cy="8753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["/>
                              <m:endChr m:val="]"/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d>
                                <m:dPr>
                                  <m:ctrlP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s-CO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CO" sz="24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s-CO" sz="24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s-CO" sz="2400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sub>
                          </m:s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d>
                            <m:d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sub>
                          </m:s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s-CO" sz="2400" dirty="0"/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EEC87D15-7C04-4A64-A324-5FEBE82362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915" y="2553632"/>
                <a:ext cx="5705665" cy="87536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The Secant Method - File Exchange - MATLAB Central">
            <a:extLst>
              <a:ext uri="{FF2B5EF4-FFF2-40B4-BE49-F238E27FC236}">
                <a16:creationId xmlns:a16="http://schemas.microsoft.com/office/drawing/2014/main" id="{C79D0E98-5474-454E-926F-F37869A1D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811" y="3429000"/>
            <a:ext cx="3882856" cy="274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9B86C2A2-6E3B-47AC-B286-DDF4EA38BAFB}"/>
                  </a:ext>
                </a:extLst>
              </p:cNvPr>
              <p:cNvSpPr txBox="1"/>
              <p:nvPr/>
            </p:nvSpPr>
            <p:spPr>
              <a:xfrm>
                <a:off x="169915" y="1861312"/>
                <a:ext cx="200753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2400" dirty="0"/>
                  <a:t>Dados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s-CO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CO" sz="24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CO" sz="24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s-CO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s-CO" sz="2400" dirty="0"/>
                  <a:t>:</a:t>
                </a:r>
              </a:p>
            </p:txBody>
          </p:sp>
        </mc:Choice>
        <mc:Fallback xmlns="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9B86C2A2-6E3B-47AC-B286-DDF4EA38BA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915" y="1861312"/>
                <a:ext cx="2007537" cy="461665"/>
              </a:xfrm>
              <a:prstGeom prst="rect">
                <a:avLst/>
              </a:prstGeom>
              <a:blipFill>
                <a:blip r:embed="rId5"/>
                <a:stretch>
                  <a:fillRect l="-4863" t="-11842" r="-3647" b="-2763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0191BE29-B296-4DCE-A1AD-0A7003B03ADB}"/>
                  </a:ext>
                </a:extLst>
              </p:cNvPr>
              <p:cNvSpPr txBox="1"/>
              <p:nvPr/>
            </p:nvSpPr>
            <p:spPr>
              <a:xfrm>
                <a:off x="7110797" y="2555133"/>
                <a:ext cx="3911392" cy="11197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s-CO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s-CO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d>
                            <m:d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s-CO" sz="24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 − 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num>
                        <m:den>
                          <m:f>
                            <m:f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𝑑𝑦</m:t>
                              </m:r>
                            </m:num>
                            <m:den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s-CO" sz="24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s-CO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s-CO" sz="2400" dirty="0"/>
              </a:p>
            </p:txBody>
          </p:sp>
        </mc:Choice>
        <mc:Fallback xmlns="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0191BE29-B296-4DCE-A1AD-0A7003B03A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0797" y="2555133"/>
                <a:ext cx="3911392" cy="111979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60B8526A-0B6B-4E36-8271-5B763B34635E}"/>
                  </a:ext>
                </a:extLst>
              </p:cNvPr>
              <p:cNvSpPr txBox="1"/>
              <p:nvPr/>
            </p:nvSpPr>
            <p:spPr>
              <a:xfrm>
                <a:off x="6352838" y="1861311"/>
                <a:ext cx="13070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2400" dirty="0"/>
                  <a:t>Dado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s-CO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CO" sz="2400" dirty="0"/>
                  <a:t>:</a:t>
                </a:r>
              </a:p>
            </p:txBody>
          </p:sp>
        </mc:Choice>
        <mc:Fallback xmlns="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60B8526A-0B6B-4E36-8271-5B763B3463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2838" y="1861311"/>
                <a:ext cx="1307024" cy="461665"/>
              </a:xfrm>
              <a:prstGeom prst="rect">
                <a:avLst/>
              </a:prstGeom>
              <a:blipFill>
                <a:blip r:embed="rId7"/>
                <a:stretch>
                  <a:fillRect l="-6977" t="-11842" r="-6047" b="-2763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magen 9">
            <a:extLst>
              <a:ext uri="{FF2B5EF4-FFF2-40B4-BE49-F238E27FC236}">
                <a16:creationId xmlns:a16="http://schemas.microsoft.com/office/drawing/2014/main" id="{3D7063DF-0C3A-4BF8-8544-C3B69C73FA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9334" y="3760283"/>
            <a:ext cx="2619905" cy="231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609171"/>
      </p:ext>
    </p:extLst>
  </p:cSld>
  <p:clrMapOvr>
    <a:masterClrMapping/>
  </p:clrMapOvr>
</p:sld>
</file>

<file path=ppt/theme/theme1.xml><?xml version="1.0" encoding="utf-8"?>
<a:theme xmlns:a="http://schemas.openxmlformats.org/drawingml/2006/main" name="Level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Seaford">
      <a:majorFont>
        <a:latin typeface="Seaford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lVTI" id="{64F43929-0387-4D33-907F-72B939BCAF99}" vid="{D804DF84-3298-4A39-BA0E-21F83D68BC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928</Words>
  <Application>Microsoft Office PowerPoint</Application>
  <PresentationFormat>Panorámica</PresentationFormat>
  <Paragraphs>91</Paragraphs>
  <Slides>22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Arial</vt:lpstr>
      <vt:lpstr>Calibri</vt:lpstr>
      <vt:lpstr>Cambria Math</vt:lpstr>
      <vt:lpstr>Seaford</vt:lpstr>
      <vt:lpstr>LevelVTI</vt:lpstr>
      <vt:lpstr>Método de Shooting para resolver ecuaciones diferenciales.</vt:lpstr>
      <vt:lpstr>El Problema.</vt:lpstr>
      <vt:lpstr>El Problema.</vt:lpstr>
      <vt:lpstr>El Problema.</vt:lpstr>
      <vt:lpstr>El Problema.</vt:lpstr>
      <vt:lpstr>El Problema.</vt:lpstr>
      <vt:lpstr>El Problema.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Implementación y Ejemplo.</vt:lpstr>
      <vt:lpstr>Aplicaciones.</vt:lpstr>
      <vt:lpstr>Ventajas   </vt:lpstr>
      <vt:lpstr>Desventajas</vt:lpstr>
      <vt:lpstr>Desventajas</vt:lpstr>
      <vt:lpstr>Desventajas</vt:lpstr>
      <vt:lpstr>Desventajas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Método de Shooting para resolver ecuaciones diferenciales.</dc:title>
  <dc:creator>krixtian gutirrez</dc:creator>
  <cp:lastModifiedBy>krixtian gutirrez</cp:lastModifiedBy>
  <cp:revision>17</cp:revision>
  <dcterms:created xsi:type="dcterms:W3CDTF">2022-03-14T00:20:09Z</dcterms:created>
  <dcterms:modified xsi:type="dcterms:W3CDTF">2022-03-14T23:28:48Z</dcterms:modified>
</cp:coreProperties>
</file>

<file path=docProps/thumbnail.jpeg>
</file>